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4.xml" ContentType="application/vnd.openxmlformats-officedocument.drawingml.chart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97" r:id="rId3"/>
    <p:sldId id="360" r:id="rId4"/>
    <p:sldId id="345" r:id="rId5"/>
    <p:sldId id="361" r:id="rId6"/>
    <p:sldId id="346" r:id="rId7"/>
    <p:sldId id="363" r:id="rId8"/>
    <p:sldId id="365" r:id="rId9"/>
    <p:sldId id="364" r:id="rId10"/>
    <p:sldId id="366" r:id="rId11"/>
    <p:sldId id="359" r:id="rId12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8E8"/>
    <a:srgbClr val="E9EDF4"/>
    <a:srgbClr val="00B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78" autoAdjust="0"/>
    <p:restoredTop sz="95405" autoAdjust="0"/>
  </p:normalViewPr>
  <p:slideViewPr>
    <p:cSldViewPr snapToGrid="0" snapToObjects="1">
      <p:cViewPr varScale="1">
        <p:scale>
          <a:sx n="71" d="100"/>
          <a:sy n="71" d="100"/>
        </p:scale>
        <p:origin x="94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723"/>
    </p:cViewPr>
  </p:sorterViewPr>
  <p:notesViewPr>
    <p:cSldViewPr snapToGrid="0" snapToObjects="1">
      <p:cViewPr varScale="1">
        <p:scale>
          <a:sx n="65" d="100"/>
          <a:sy n="65" d="100"/>
        </p:scale>
        <p:origin x="2472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State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Grade 3</c:v>
                </c:pt>
                <c:pt idx="1">
                  <c:v>Grade 4</c:v>
                </c:pt>
                <c:pt idx="2">
                  <c:v>Grade 5</c:v>
                </c:pt>
                <c:pt idx="3">
                  <c:v>Grade 6</c:v>
                </c:pt>
                <c:pt idx="4">
                  <c:v>Grade 7</c:v>
                </c:pt>
                <c:pt idx="5">
                  <c:v>Grade 8</c:v>
                </c:pt>
                <c:pt idx="6">
                  <c:v>Average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51.7</c:v>
                </c:pt>
                <c:pt idx="1">
                  <c:v>58</c:v>
                </c:pt>
                <c:pt idx="2">
                  <c:v>58.6</c:v>
                </c:pt>
                <c:pt idx="3">
                  <c:v>56.2</c:v>
                </c:pt>
                <c:pt idx="4">
                  <c:v>62.7</c:v>
                </c:pt>
                <c:pt idx="5">
                  <c:v>60.4</c:v>
                </c:pt>
                <c:pt idx="6">
                  <c:v>57.9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GBCS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Grade 3</c:v>
                </c:pt>
                <c:pt idx="1">
                  <c:v>Grade 4</c:v>
                </c:pt>
                <c:pt idx="2">
                  <c:v>Grade 5</c:v>
                </c:pt>
                <c:pt idx="3">
                  <c:v>Grade 6</c:v>
                </c:pt>
                <c:pt idx="4">
                  <c:v>Grade 7</c:v>
                </c:pt>
                <c:pt idx="5">
                  <c:v>Grade 8</c:v>
                </c:pt>
                <c:pt idx="6">
                  <c:v>Average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66</c:v>
                </c:pt>
                <c:pt idx="1">
                  <c:v>67.400000000000006</c:v>
                </c:pt>
                <c:pt idx="2">
                  <c:v>38.6</c:v>
                </c:pt>
                <c:pt idx="3">
                  <c:v>39.1</c:v>
                </c:pt>
                <c:pt idx="4">
                  <c:v>31</c:v>
                </c:pt>
                <c:pt idx="5">
                  <c:v>31.7</c:v>
                </c:pt>
                <c:pt idx="6">
                  <c:v>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8595472"/>
        <c:axId val="318599784"/>
      </c:barChart>
      <c:catAx>
        <c:axId val="3185954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18599784"/>
        <c:crosses val="autoZero"/>
        <c:auto val="1"/>
        <c:lblAlgn val="ctr"/>
        <c:lblOffset val="100"/>
        <c:noMultiLvlLbl val="0"/>
      </c:catAx>
      <c:valAx>
        <c:axId val="3185997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1859547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State</c:v>
                </c:pt>
              </c:strCache>
            </c:strRef>
          </c:tx>
          <c:invertIfNegative val="0"/>
          <c:cat>
            <c:strRef>
              <c:f>Sheet1!$A$2:$A$9</c:f>
              <c:strCache>
                <c:ptCount val="8"/>
                <c:pt idx="0">
                  <c:v>Grade 3</c:v>
                </c:pt>
                <c:pt idx="1">
                  <c:v>Grade 4</c:v>
                </c:pt>
                <c:pt idx="2">
                  <c:v>Grade 5</c:v>
                </c:pt>
                <c:pt idx="3">
                  <c:v>Grade 6</c:v>
                </c:pt>
                <c:pt idx="4">
                  <c:v>Grade 7</c:v>
                </c:pt>
                <c:pt idx="5">
                  <c:v>Grade 8</c:v>
                </c:pt>
                <c:pt idx="6">
                  <c:v>Algebra</c:v>
                </c:pt>
                <c:pt idx="7">
                  <c:v>Average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53</c:v>
                </c:pt>
                <c:pt idx="1">
                  <c:v>49.4</c:v>
                </c:pt>
                <c:pt idx="2">
                  <c:v>48.8</c:v>
                </c:pt>
                <c:pt idx="3">
                  <c:v>43.5</c:v>
                </c:pt>
                <c:pt idx="4">
                  <c:v>43.4</c:v>
                </c:pt>
                <c:pt idx="5">
                  <c:v>28.2</c:v>
                </c:pt>
                <c:pt idx="6">
                  <c:v>45.8</c:v>
                </c:pt>
                <c:pt idx="7">
                  <c:v>44.585714285714289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GBCS</c:v>
                </c:pt>
              </c:strCache>
            </c:strRef>
          </c:tx>
          <c:invertIfNegative val="0"/>
          <c:cat>
            <c:strRef>
              <c:f>Sheet1!$A$2:$A$9</c:f>
              <c:strCache>
                <c:ptCount val="8"/>
                <c:pt idx="0">
                  <c:v>Grade 3</c:v>
                </c:pt>
                <c:pt idx="1">
                  <c:v>Grade 4</c:v>
                </c:pt>
                <c:pt idx="2">
                  <c:v>Grade 5</c:v>
                </c:pt>
                <c:pt idx="3">
                  <c:v>Grade 6</c:v>
                </c:pt>
                <c:pt idx="4">
                  <c:v>Grade 7</c:v>
                </c:pt>
                <c:pt idx="5">
                  <c:v>Grade 8</c:v>
                </c:pt>
                <c:pt idx="6">
                  <c:v>Algebra</c:v>
                </c:pt>
                <c:pt idx="7">
                  <c:v>Average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54.5</c:v>
                </c:pt>
                <c:pt idx="1">
                  <c:v>42</c:v>
                </c:pt>
                <c:pt idx="2">
                  <c:v>27.3</c:v>
                </c:pt>
                <c:pt idx="3">
                  <c:v>30.4</c:v>
                </c:pt>
                <c:pt idx="4">
                  <c:v>21.4</c:v>
                </c:pt>
                <c:pt idx="5">
                  <c:v>0</c:v>
                </c:pt>
                <c:pt idx="6">
                  <c:v>10.5</c:v>
                </c:pt>
                <c:pt idx="7">
                  <c:v>26.585714285714261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8595864"/>
        <c:axId val="318597824"/>
      </c:barChart>
      <c:catAx>
        <c:axId val="3185958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18597824"/>
        <c:crosses val="autoZero"/>
        <c:auto val="1"/>
        <c:lblAlgn val="ctr"/>
        <c:lblOffset val="100"/>
        <c:noMultiLvlLbl val="0"/>
      </c:catAx>
      <c:valAx>
        <c:axId val="3185978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1859586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604347112860901"/>
          <c:y val="3.3750000000000002E-2"/>
          <c:w val="0.69362614829396296"/>
          <c:h val="0.707137549212597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Grade 3</c:v>
                </c:pt>
                <c:pt idx="1">
                  <c:v>Grade 4</c:v>
                </c:pt>
                <c:pt idx="2">
                  <c:v>Grade 5</c:v>
                </c:pt>
                <c:pt idx="3">
                  <c:v>Grade 6</c:v>
                </c:pt>
                <c:pt idx="4">
                  <c:v>Grade 7</c:v>
                </c:pt>
                <c:pt idx="5">
                  <c:v>Grade 8</c:v>
                </c:pt>
                <c:pt idx="6">
                  <c:v>Average</c:v>
                </c:pt>
              </c:strCache>
            </c:strRef>
          </c:cat>
          <c:val>
            <c:numRef>
              <c:f>Sheet1!$B$2:$B$8</c:f>
              <c:numCache>
                <c:formatCode>0.00%</c:formatCode>
                <c:ptCount val="7"/>
                <c:pt idx="0" formatCode="0%">
                  <c:v>0.61</c:v>
                </c:pt>
                <c:pt idx="1">
                  <c:v>0.318</c:v>
                </c:pt>
                <c:pt idx="2">
                  <c:v>0.34899999999999998</c:v>
                </c:pt>
                <c:pt idx="3">
                  <c:v>0.30399999999999999</c:v>
                </c:pt>
                <c:pt idx="4">
                  <c:v>0.33300000000000002</c:v>
                </c:pt>
                <c:pt idx="5">
                  <c:v>0.40500000000000003</c:v>
                </c:pt>
                <c:pt idx="6">
                  <c:v>0.38650000000000001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Grade 3</c:v>
                </c:pt>
                <c:pt idx="1">
                  <c:v>Grade 4</c:v>
                </c:pt>
                <c:pt idx="2">
                  <c:v>Grade 5</c:v>
                </c:pt>
                <c:pt idx="3">
                  <c:v>Grade 6</c:v>
                </c:pt>
                <c:pt idx="4">
                  <c:v>Grade 7</c:v>
                </c:pt>
                <c:pt idx="5">
                  <c:v>Grade 8</c:v>
                </c:pt>
                <c:pt idx="6">
                  <c:v>Average</c:v>
                </c:pt>
              </c:strCache>
            </c:strRef>
          </c:cat>
          <c:val>
            <c:numRef>
              <c:f>Sheet1!$C$2:$C$8</c:f>
              <c:numCache>
                <c:formatCode>0.00%</c:formatCode>
                <c:ptCount val="7"/>
                <c:pt idx="0" formatCode="0%">
                  <c:v>0.66</c:v>
                </c:pt>
                <c:pt idx="1">
                  <c:v>0.67400000000000004</c:v>
                </c:pt>
                <c:pt idx="2">
                  <c:v>0.38600000000000001</c:v>
                </c:pt>
                <c:pt idx="3">
                  <c:v>0.39100000000000001</c:v>
                </c:pt>
                <c:pt idx="4" formatCode="0%">
                  <c:v>0.31</c:v>
                </c:pt>
                <c:pt idx="5">
                  <c:v>0.317</c:v>
                </c:pt>
                <c:pt idx="6" formatCode="0%">
                  <c:v>0.46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8593904"/>
        <c:axId val="318600176"/>
      </c:barChart>
      <c:catAx>
        <c:axId val="3185939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18600176"/>
        <c:crosses val="autoZero"/>
        <c:auto val="1"/>
        <c:lblAlgn val="ctr"/>
        <c:lblOffset val="100"/>
        <c:noMultiLvlLbl val="0"/>
      </c:catAx>
      <c:valAx>
        <c:axId val="31860017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1859390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Sheet1!$A$2:$A$9</c:f>
              <c:strCache>
                <c:ptCount val="8"/>
                <c:pt idx="0">
                  <c:v>Grade 3</c:v>
                </c:pt>
                <c:pt idx="1">
                  <c:v>Grade 4</c:v>
                </c:pt>
                <c:pt idx="2">
                  <c:v>Grade 5</c:v>
                </c:pt>
                <c:pt idx="3">
                  <c:v>Grade 6</c:v>
                </c:pt>
                <c:pt idx="4">
                  <c:v>Grade 7</c:v>
                </c:pt>
                <c:pt idx="5">
                  <c:v>Grade 8</c:v>
                </c:pt>
                <c:pt idx="6">
                  <c:v>Algebra</c:v>
                </c:pt>
                <c:pt idx="7">
                  <c:v>Average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53.7</c:v>
                </c:pt>
                <c:pt idx="1">
                  <c:v>22.7</c:v>
                </c:pt>
                <c:pt idx="2">
                  <c:v>23.3</c:v>
                </c:pt>
                <c:pt idx="3">
                  <c:v>21.7</c:v>
                </c:pt>
                <c:pt idx="4">
                  <c:v>9.5</c:v>
                </c:pt>
                <c:pt idx="5">
                  <c:v>4.5</c:v>
                </c:pt>
                <c:pt idx="6">
                  <c:v>45</c:v>
                </c:pt>
                <c:pt idx="7">
                  <c:v>25.771428571428569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Sheet1!$A$2:$A$9</c:f>
              <c:strCache>
                <c:ptCount val="8"/>
                <c:pt idx="0">
                  <c:v>Grade 3</c:v>
                </c:pt>
                <c:pt idx="1">
                  <c:v>Grade 4</c:v>
                </c:pt>
                <c:pt idx="2">
                  <c:v>Grade 5</c:v>
                </c:pt>
                <c:pt idx="3">
                  <c:v>Grade 6</c:v>
                </c:pt>
                <c:pt idx="4">
                  <c:v>Grade 7</c:v>
                </c:pt>
                <c:pt idx="5">
                  <c:v>Grade 8</c:v>
                </c:pt>
                <c:pt idx="6">
                  <c:v>Algebra</c:v>
                </c:pt>
                <c:pt idx="7">
                  <c:v>Average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54.5</c:v>
                </c:pt>
                <c:pt idx="1">
                  <c:v>42</c:v>
                </c:pt>
                <c:pt idx="2">
                  <c:v>27.3</c:v>
                </c:pt>
                <c:pt idx="3">
                  <c:v>30.4</c:v>
                </c:pt>
                <c:pt idx="4">
                  <c:v>21.4</c:v>
                </c:pt>
                <c:pt idx="5">
                  <c:v>0</c:v>
                </c:pt>
                <c:pt idx="6">
                  <c:v>10.5</c:v>
                </c:pt>
                <c:pt idx="7">
                  <c:v>26.585714285714261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8596256"/>
        <c:axId val="318600568"/>
      </c:barChart>
      <c:catAx>
        <c:axId val="3185962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18600568"/>
        <c:crosses val="autoZero"/>
        <c:auto val="1"/>
        <c:lblAlgn val="ctr"/>
        <c:lblOffset val="100"/>
        <c:noMultiLvlLbl val="0"/>
      </c:catAx>
      <c:valAx>
        <c:axId val="3186005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1859625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F415F-F197-4378-B38B-0D5EED38834E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552FA9-BB0A-43C1-A554-DC478C1D01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0474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09" tIns="46655" rIns="93309" bIns="4665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09" tIns="46655" rIns="93309" bIns="46655" rtlCol="0"/>
          <a:lstStyle>
            <a:lvl1pPr algn="r">
              <a:defRPr sz="1200"/>
            </a:lvl1pPr>
          </a:lstStyle>
          <a:p>
            <a:fld id="{9F34B82D-F548-224C-9B3B-7DE2392B53C3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09" tIns="46655" rIns="93309" bIns="4665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vert="horz" lIns="93309" tIns="46655" rIns="93309" bIns="4665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09" tIns="46655" rIns="93309" bIns="4665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09" tIns="46655" rIns="93309" bIns="46655" rtlCol="0" anchor="b"/>
          <a:lstStyle>
            <a:lvl1pPr algn="r">
              <a:defRPr sz="1200"/>
            </a:lvl1pPr>
          </a:lstStyle>
          <a:p>
            <a:fld id="{C0AF1796-EA5C-BE43-A2FE-6223D651C9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603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F1796-EA5C-BE43-A2FE-6223D651C90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1988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F1796-EA5C-BE43-A2FE-6223D651C908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8601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F1796-EA5C-BE43-A2FE-6223D651C908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628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F1796-EA5C-BE43-A2FE-6223D651C90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628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F1796-EA5C-BE43-A2FE-6223D651C908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8601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F1796-EA5C-BE43-A2FE-6223D651C908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8601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F1796-EA5C-BE43-A2FE-6223D651C908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393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F1796-EA5C-BE43-A2FE-6223D651C908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393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F1796-EA5C-BE43-A2FE-6223D651C908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8601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F1796-EA5C-BE43-A2FE-6223D651C908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8601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F1796-EA5C-BE43-A2FE-6223D651C908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860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20F8A9D-5269-4CCB-9BE4-4721BE6CB8E4}" type="datetime1">
              <a:rPr lang="en-US" smtClean="0"/>
              <a:pPr/>
              <a:t>7/2/2019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D2C1-B42F-41B6-9576-1DD3D181C60D}" type="datetime1">
              <a:rPr lang="en-US" smtClean="0"/>
              <a:pPr/>
              <a:t>7/2/2019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A72F1-C897-1647-9CE8-BFFB194180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2C220-7E8E-4C14-8EFD-F00007C3A0F7}" type="datetime1">
              <a:rPr lang="en-US" smtClean="0"/>
              <a:pPr/>
              <a:t>7/2/2019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56A72F1-C897-1647-9CE8-BFFB194180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8" y="1"/>
            <a:ext cx="2571751" cy="6857999"/>
          </a:xfrm>
          <a:prstGeom prst="rect">
            <a:avLst/>
          </a:prstGeom>
        </p:spPr>
        <p:txBody>
          <a:bodyPr anchor="ctr"/>
          <a:lstStyle>
            <a:lvl1pPr>
              <a:defRPr sz="36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93207" y="57150"/>
            <a:ext cx="6279356" cy="6743700"/>
          </a:xfrm>
          <a:prstGeom prst="rect">
            <a:avLst/>
          </a:prstGeom>
        </p:spPr>
        <p:txBody>
          <a:bodyPr anchor="ctr"/>
          <a:lstStyle>
            <a:lvl1pPr>
              <a:defRPr sz="44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15163" y="642166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8F0EC-FC9C-4238-896F-44ACA83D86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160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443662" y="1"/>
            <a:ext cx="2571751" cy="6857999"/>
          </a:xfrm>
          <a:prstGeom prst="rect">
            <a:avLst/>
          </a:prstGeom>
        </p:spPr>
        <p:txBody>
          <a:bodyPr anchor="ctr"/>
          <a:lstStyle>
            <a:lvl1pPr>
              <a:defRPr sz="36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-7144" y="57150"/>
            <a:ext cx="6329363" cy="6743700"/>
          </a:xfrm>
          <a:prstGeom prst="rect">
            <a:avLst/>
          </a:prstGeom>
        </p:spPr>
        <p:txBody>
          <a:bodyPr anchor="ctr"/>
          <a:lstStyle>
            <a:lvl1pPr>
              <a:defRPr sz="44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15163" y="642166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8F0EC-FC9C-4238-896F-44ACA83D86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430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7048D-7C2A-48EF-916B-71C6D2E70E12}" type="datetime1">
              <a:rPr lang="en-US" smtClean="0"/>
              <a:pPr/>
              <a:t>7/2/2019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A72F1-C897-1647-9CE8-BFFB194180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7F17B5-BA4E-4316-8AED-A7A744538782}" type="datetime1">
              <a:rPr lang="en-US" smtClean="0"/>
              <a:pPr/>
              <a:t>7/2/2019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56A72F1-C897-1647-9CE8-BFFB194180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D2101-1F6B-4EA2-AAB3-8378B4BB1EC1}" type="datetime1">
              <a:rPr lang="en-US" smtClean="0"/>
              <a:pPr/>
              <a:t>7/2/2019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A72F1-C897-1647-9CE8-BFFB194180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6640-AE2A-436F-879D-BDDC1D40AB31}" type="datetime1">
              <a:rPr lang="en-US" smtClean="0"/>
              <a:pPr/>
              <a:t>7/2/2019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A72F1-C897-1647-9CE8-BFFB194180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47FE2-3719-4F83-9290-B19FA54C1EFF}" type="datetime1">
              <a:rPr lang="en-US" smtClean="0"/>
              <a:pPr/>
              <a:t>7/2/2019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A72F1-C897-1647-9CE8-BFFB194180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C97C5-2F6B-4A8F-957B-3AD8D985A564}" type="datetime1">
              <a:rPr lang="en-US" smtClean="0"/>
              <a:pPr/>
              <a:t>7/2/2019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A72F1-C897-1647-9CE8-BFFB194180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B9DA3-3443-4DA6-BE71-C1C4ACDE0BA9}" type="datetime1">
              <a:rPr lang="en-US" smtClean="0"/>
              <a:pPr/>
              <a:t>7/2/2019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B49C2-3F9A-47C8-8B88-30914B3E0B3F}" type="datetime1">
              <a:rPr lang="en-US" smtClean="0"/>
              <a:pPr/>
              <a:t>7/2/2019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A72F1-C897-1647-9CE8-BFFB194180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DE3078E3-BBF3-4149-A2E3-F3F22E874E47}" type="datetime1">
              <a:rPr lang="en-US" smtClean="0"/>
              <a:pPr/>
              <a:t>7/2/2019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356A72F1-C897-1647-9CE8-BFFB194180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Measuring College and Career Readiness</a:t>
            </a:r>
          </a:p>
          <a:p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32735" y="2052960"/>
            <a:ext cx="6877665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PARCC Results:</a:t>
            </a:r>
            <a:br>
              <a:rPr lang="en-US" sz="3600" dirty="0" smtClean="0">
                <a:solidFill>
                  <a:schemeClr val="bg1"/>
                </a:solidFill>
              </a:rPr>
            </a:br>
            <a:r>
              <a:rPr lang="en-US" sz="3600" dirty="0" smtClean="0"/>
              <a:t>Spring 2018 Administrations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sz="3100" dirty="0" smtClean="0"/>
              <a:t>GREATER BRUNSWICK CHARTER SCHOOL</a:t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2800" dirty="0" smtClean="0"/>
              <a:t>11-28-18</a:t>
            </a:r>
            <a:r>
              <a:rPr lang="en-US" sz="2800" dirty="0"/>
              <a:t/>
            </a:r>
            <a:br>
              <a:rPr lang="en-US" sz="2800" dirty="0"/>
            </a:br>
            <a:endParaRPr lang="en-US" sz="31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86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1800" dirty="0"/>
              <a:t>GBCS Growth from 2017 </a:t>
            </a:r>
            <a:r>
              <a:rPr lang="en-US" sz="1800" dirty="0" smtClean="0"/>
              <a:t>to 2018 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 smtClean="0">
                <a:solidFill>
                  <a:srgbClr val="FFFF00"/>
                </a:solidFill>
              </a:rPr>
              <a:t>Mathematics</a:t>
            </a:r>
            <a:br>
              <a:rPr lang="en-US" sz="1800" dirty="0" smtClean="0">
                <a:solidFill>
                  <a:srgbClr val="FFFF00"/>
                </a:solidFill>
              </a:rPr>
            </a:br>
            <a:r>
              <a:rPr lang="en-US" sz="1800" dirty="0" smtClean="0">
                <a:solidFill>
                  <a:prstClr val="white"/>
                </a:solidFill>
              </a:rPr>
              <a:t>Percent </a:t>
            </a:r>
            <a:r>
              <a:rPr lang="en-US" sz="1800" dirty="0">
                <a:solidFill>
                  <a:prstClr val="white"/>
                </a:solidFill>
              </a:rPr>
              <a:t>meeting or exceeding Expectations </a:t>
            </a:r>
            <a:r>
              <a:rPr lang="en-US" sz="1200" dirty="0">
                <a:solidFill>
                  <a:prstClr val="white"/>
                </a:solidFill>
              </a:rPr>
              <a:t>(level 4 or level 5)</a:t>
            </a:r>
            <a:br>
              <a:rPr lang="en-US" sz="1200" dirty="0">
                <a:solidFill>
                  <a:prstClr val="white"/>
                </a:solidFill>
              </a:rPr>
            </a:br>
            <a:endParaRPr lang="en-US" sz="1800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A72F1-C897-1647-9CE8-BFFB1941801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753" y="1641833"/>
            <a:ext cx="8407893" cy="4407408"/>
          </a:xfrm>
        </p:spPr>
        <p:txBody>
          <a:bodyPr/>
          <a:lstStyle/>
          <a:p>
            <a:pPr marL="45720" indent="0" algn="ctr">
              <a:buNone/>
            </a:pPr>
            <a:r>
              <a:rPr lang="en-US" dirty="0"/>
              <a:t>GBCS </a:t>
            </a:r>
            <a:r>
              <a:rPr lang="en-US" dirty="0" smtClean="0"/>
              <a:t>Growth from 2017 to </a:t>
            </a:r>
            <a:r>
              <a:rPr lang="en-US" dirty="0"/>
              <a:t>2018 </a:t>
            </a:r>
            <a:br>
              <a:rPr lang="en-US" dirty="0"/>
            </a:br>
            <a:r>
              <a:rPr lang="en-US" dirty="0" smtClean="0"/>
              <a:t>Math</a:t>
            </a:r>
            <a:endParaRPr lang="en-US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1019742116"/>
              </p:ext>
            </p:extLst>
          </p:nvPr>
        </p:nvGraphicFramePr>
        <p:xfrm>
          <a:off x="1234914" y="2004754"/>
          <a:ext cx="7129067" cy="4350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8536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54367" y="1762866"/>
            <a:ext cx="8407893" cy="4407408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Increase Instructional rigor and intervention practice: </a:t>
            </a:r>
          </a:p>
          <a:p>
            <a:pPr lvl="1"/>
            <a:r>
              <a:rPr lang="en-US" sz="2200" dirty="0" smtClean="0"/>
              <a:t>Established a calendar of a professional development sequence. </a:t>
            </a:r>
          </a:p>
          <a:p>
            <a:pPr lvl="1"/>
            <a:r>
              <a:rPr lang="en-US" sz="2200" dirty="0" smtClean="0"/>
              <a:t>Create list of non-negotiable practices(including formative assessments and data analysis) required of each classroom teacher for instructional expectations. </a:t>
            </a:r>
          </a:p>
          <a:p>
            <a:pPr lvl="1"/>
            <a:r>
              <a:rPr lang="en-US" sz="2200" dirty="0" smtClean="0"/>
              <a:t>Math Coach was hired to work with teachers all year long. </a:t>
            </a:r>
          </a:p>
          <a:p>
            <a:pPr lvl="1"/>
            <a:r>
              <a:rPr lang="en-US" sz="2200" dirty="0" smtClean="0"/>
              <a:t>Rigorous, PARCC-aligned benchmarks are created and implemented for each unit. Results are analyzed for steps to improvement and needed intervention. </a:t>
            </a:r>
          </a:p>
          <a:p>
            <a:pPr marL="365760" lvl="1" indent="0">
              <a:buNone/>
            </a:pPr>
            <a:endParaRPr lang="en-US" sz="22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2018-2019 Plan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A72F1-C897-1647-9CE8-BFFB1941801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09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Level 1: Not yet meeting grade-level expectations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Level 2: Partially meeting grade-level expectations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Level 3: Approaching grade-level expectations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Level 4: Meeting grade-level expectations</a:t>
            </a:r>
          </a:p>
          <a:p>
            <a:endParaRPr lang="en-US" sz="2400" dirty="0" smtClean="0"/>
          </a:p>
          <a:p>
            <a:r>
              <a:rPr lang="en-US" sz="2400" dirty="0" smtClean="0"/>
              <a:t>Level 5: Exceeding grade-level expectations</a:t>
            </a:r>
            <a:endParaRPr lang="en-US" sz="2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PARCC Performance levels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A72F1-C897-1647-9CE8-BFFB1941801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6558406"/>
              </p:ext>
            </p:extLst>
          </p:nvPr>
        </p:nvGraphicFramePr>
        <p:xfrm>
          <a:off x="1466982" y="1905073"/>
          <a:ext cx="4404598" cy="3661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0890"/>
                <a:gridCol w="1561854"/>
                <a:gridCol w="1561854"/>
              </a:tblGrid>
              <a:tr h="339619"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en-US" sz="11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in Level 4 and </a:t>
                      </a:r>
                      <a:r>
                        <a:rPr lang="en-US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Level 5</a:t>
                      </a:r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5267"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Grade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State </a:t>
                      </a:r>
                    </a:p>
                  </a:txBody>
                  <a:tcPr marL="68580" marR="68580" marT="34290" marB="34290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 smtClean="0">
                        <a:solidFill>
                          <a:schemeClr val="accent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GBCS</a:t>
                      </a:r>
                    </a:p>
                  </a:txBody>
                  <a:tcPr marL="68580" marR="68580" marT="34290" marB="34290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238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Grade 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/>
                        <a:t>51.7%</a:t>
                      </a:r>
                      <a:endParaRPr lang="en-US" sz="1800" b="0" dirty="0"/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accent2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66%</a:t>
                      </a:r>
                      <a:endParaRPr lang="en-US" sz="1800" b="0" dirty="0">
                        <a:solidFill>
                          <a:schemeClr val="accent2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238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Grade 4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/>
                        <a:t>58%</a:t>
                      </a:r>
                      <a:endParaRPr lang="en-US" sz="1800" b="0" dirty="0"/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accent2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67.4%</a:t>
                      </a:r>
                      <a:endParaRPr lang="en-US" sz="1800" b="0" dirty="0">
                        <a:solidFill>
                          <a:schemeClr val="accent2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238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Grade</a:t>
                      </a:r>
                      <a:r>
                        <a:rPr lang="en-US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/>
                        <a:t>58.6%</a:t>
                      </a:r>
                      <a:endParaRPr lang="en-US" sz="1800" b="0" dirty="0"/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accent2"/>
                          </a:solidFill>
                        </a:rPr>
                        <a:t>38.6</a:t>
                      </a:r>
                      <a:r>
                        <a:rPr lang="en-US" sz="1800" b="0" dirty="0" smtClean="0">
                          <a:solidFill>
                            <a:schemeClr val="accent2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%</a:t>
                      </a:r>
                      <a:endParaRPr lang="en-US" sz="1800" b="0" dirty="0">
                        <a:solidFill>
                          <a:schemeClr val="accent2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238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Grade 6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/>
                        <a:t>56.2%</a:t>
                      </a:r>
                      <a:endParaRPr lang="en-US" sz="1800" b="0" dirty="0"/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accent2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39.1%</a:t>
                      </a:r>
                      <a:endParaRPr lang="en-US" sz="1800" b="0" dirty="0">
                        <a:solidFill>
                          <a:schemeClr val="accent2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238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Grade 7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/>
                        <a:t>62.7%</a:t>
                      </a:r>
                      <a:endParaRPr lang="en-US" sz="1800" b="0" dirty="0"/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accent2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31%</a:t>
                      </a:r>
                      <a:endParaRPr lang="en-US" sz="1800" b="0" dirty="0">
                        <a:solidFill>
                          <a:schemeClr val="accent2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238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Grade 8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/>
                        <a:t>60.4%</a:t>
                      </a:r>
                      <a:endParaRPr lang="en-US" sz="1800" b="0" dirty="0"/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accent2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31.7%</a:t>
                      </a:r>
                      <a:endParaRPr lang="en-US" sz="1800" b="0" dirty="0">
                        <a:solidFill>
                          <a:schemeClr val="accent2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23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Average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57.9%</a:t>
                      </a:r>
                      <a:endParaRPr lang="en-US" sz="1800" b="1" dirty="0"/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accent2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46%</a:t>
                      </a:r>
                      <a:endParaRPr lang="en-US" sz="1800" b="1" dirty="0">
                        <a:solidFill>
                          <a:schemeClr val="accent2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9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1800" dirty="0"/>
              <a:t>Comparison of State, GBCS and NBPS 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1800" dirty="0" smtClean="0"/>
              <a:t>2017-2018 Spring PARCC </a:t>
            </a:r>
            <a:r>
              <a:rPr lang="en-US" sz="1800" dirty="0"/>
              <a:t>Administrations</a:t>
            </a:r>
            <a:br>
              <a:rPr lang="en-US" sz="1800" dirty="0"/>
            </a:br>
            <a:r>
              <a:rPr lang="en-US" sz="1800" dirty="0">
                <a:solidFill>
                  <a:srgbClr val="FFFF00"/>
                </a:solidFill>
              </a:rPr>
              <a:t>ENGLISH LANGUAGE ARTS/</a:t>
            </a:r>
            <a:r>
              <a:rPr lang="en-US" sz="1800" dirty="0" smtClean="0">
                <a:solidFill>
                  <a:srgbClr val="FFFF00"/>
                </a:solidFill>
              </a:rPr>
              <a:t>LITERACY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>
                <a:solidFill>
                  <a:prstClr val="white"/>
                </a:solidFill>
              </a:rPr>
              <a:t>Percent meeting or exceeding Expectations </a:t>
            </a:r>
            <a:r>
              <a:rPr lang="en-US" sz="1200" dirty="0">
                <a:solidFill>
                  <a:prstClr val="white"/>
                </a:solidFill>
              </a:rPr>
              <a:t>(level 4 or level 5)</a:t>
            </a:r>
            <a:br>
              <a:rPr lang="en-US" sz="1200" dirty="0">
                <a:solidFill>
                  <a:prstClr val="white"/>
                </a:solidFill>
              </a:rPr>
            </a:br>
            <a:endParaRPr lang="en-US" sz="1800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A72F1-C897-1647-9CE8-BFFB1941801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342790" y="1568591"/>
            <a:ext cx="40725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n>
                  <a:solidFill>
                    <a:schemeClr val="tx1"/>
                  </a:solidFill>
                </a:ln>
              </a:rPr>
              <a:t>ENGLISH LANGUAGE ARTS/LITERACY</a:t>
            </a:r>
          </a:p>
        </p:txBody>
      </p:sp>
    </p:spTree>
    <p:extLst>
      <p:ext uri="{BB962C8B-B14F-4D97-AF65-F5344CB8AC3E}">
        <p14:creationId xmlns:p14="http://schemas.microsoft.com/office/powerpoint/2010/main" val="245077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3"/>
          <p:cNvSpPr>
            <a:spLocks noGrp="1"/>
          </p:cNvSpPr>
          <p:nvPr>
            <p:ph type="title"/>
          </p:nvPr>
        </p:nvSpPr>
        <p:spPr>
          <a:xfrm>
            <a:off x="381000" y="361824"/>
            <a:ext cx="8381260" cy="1054394"/>
          </a:xfrm>
        </p:spPr>
        <p:txBody>
          <a:bodyPr/>
          <a:lstStyle/>
          <a:p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1800" dirty="0"/>
              <a:t>Comparison of State, GBCS and NBPS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2017-2018 Spring PARCC Administrations</a:t>
            </a:r>
            <a:br>
              <a:rPr lang="en-US" sz="1800" dirty="0" smtClean="0"/>
            </a:br>
            <a:r>
              <a:rPr lang="en-US" sz="1800" dirty="0" smtClean="0">
                <a:solidFill>
                  <a:srgbClr val="FFFF00"/>
                </a:solidFill>
              </a:rPr>
              <a:t>ENGLISH LANGUAGE ARTS/LITERACY</a:t>
            </a:r>
            <a:br>
              <a:rPr lang="en-US" sz="1800" dirty="0" smtClean="0">
                <a:solidFill>
                  <a:srgbClr val="FFFF00"/>
                </a:solidFill>
              </a:rPr>
            </a:br>
            <a:r>
              <a:rPr lang="en-US" sz="1800" dirty="0" smtClean="0">
                <a:solidFill>
                  <a:prstClr val="white"/>
                </a:solidFill>
              </a:rPr>
              <a:t>Percent meeting or exceeding Expectations </a:t>
            </a:r>
            <a:r>
              <a:rPr lang="en-US" sz="1200" dirty="0" smtClean="0">
                <a:solidFill>
                  <a:prstClr val="white"/>
                </a:solidFill>
              </a:rPr>
              <a:t>(level 4 or level 5)</a:t>
            </a:r>
            <a:br>
              <a:rPr lang="en-US" sz="1200" dirty="0" smtClean="0">
                <a:solidFill>
                  <a:prstClr val="white"/>
                </a:solidFill>
              </a:rPr>
            </a:br>
            <a:endParaRPr lang="en-US" sz="1800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A72F1-C897-1647-9CE8-BFFB1941801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74961"/>
            <a:ext cx="8223830" cy="4636010"/>
          </a:xfrm>
        </p:spPr>
        <p:txBody>
          <a:bodyPr/>
          <a:lstStyle/>
          <a:p>
            <a:pPr marL="45720" indent="0" algn="ctr">
              <a:buNone/>
            </a:pPr>
            <a:r>
              <a:rPr lang="en-US" dirty="0" smtClean="0"/>
              <a:t>Comparison of State, GBCS and NBPS </a:t>
            </a:r>
            <a:r>
              <a:rPr lang="en-US" b="1" dirty="0" smtClean="0">
                <a:solidFill>
                  <a:srgbClr val="0000FF"/>
                </a:solidFill>
              </a:rPr>
              <a:t>ELA</a:t>
            </a:r>
            <a:r>
              <a:rPr lang="en-US" dirty="0" smtClean="0"/>
              <a:t> Scores</a:t>
            </a:r>
          </a:p>
          <a:p>
            <a:pPr marL="45720" indent="0" algn="ctr">
              <a:buNone/>
            </a:pPr>
            <a:r>
              <a:rPr lang="en-US" dirty="0" smtClean="0"/>
              <a:t>Percent Meeting or Exceeding Expectations </a:t>
            </a:r>
            <a:r>
              <a:rPr lang="en-US" sz="1400" dirty="0">
                <a:solidFill>
                  <a:srgbClr val="1F497D"/>
                </a:solidFill>
              </a:rPr>
              <a:t>(level 4 or level 5)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566529670"/>
              </p:ext>
            </p:extLst>
          </p:nvPr>
        </p:nvGraphicFramePr>
        <p:xfrm>
          <a:off x="1083814" y="2374595"/>
          <a:ext cx="6590467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7825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A72F1-C897-1647-9CE8-BFFB19418015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4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5616681"/>
              </p:ext>
            </p:extLst>
          </p:nvPr>
        </p:nvGraphicFramePr>
        <p:xfrm>
          <a:off x="2047204" y="1852707"/>
          <a:ext cx="3677233" cy="40920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9367"/>
                <a:gridCol w="1303933"/>
                <a:gridCol w="1303933"/>
              </a:tblGrid>
              <a:tr h="25731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en-US" sz="11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in Level 4 and </a:t>
                      </a:r>
                      <a:r>
                        <a:rPr lang="en-US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Level 5</a:t>
                      </a:r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2327"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Grade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State </a:t>
                      </a:r>
                    </a:p>
                  </a:txBody>
                  <a:tcPr marL="68580" marR="68580" marT="34290" marB="34290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 smtClean="0">
                        <a:solidFill>
                          <a:srgbClr val="C0504D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rgbClr val="C0504D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GBCS</a:t>
                      </a:r>
                    </a:p>
                  </a:txBody>
                  <a:tcPr marL="68580" marR="68580" marT="34290" marB="34290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5215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Grade 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53%</a:t>
                      </a:r>
                      <a:endParaRPr lang="en-US" sz="1600" b="0" dirty="0"/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rgbClr val="C0504D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54.5%</a:t>
                      </a:r>
                      <a:endParaRPr lang="en-US" sz="1600" b="0" dirty="0">
                        <a:solidFill>
                          <a:srgbClr val="C0504D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5215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Grade 4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49.4%</a:t>
                      </a:r>
                      <a:endParaRPr lang="en-US" sz="1600" b="0" dirty="0"/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rgbClr val="C0504D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42%</a:t>
                      </a:r>
                      <a:endParaRPr lang="en-US" sz="1600" b="0" dirty="0">
                        <a:solidFill>
                          <a:srgbClr val="C0504D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5215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Grade</a:t>
                      </a: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48.8%</a:t>
                      </a:r>
                      <a:endParaRPr lang="en-US" sz="1600" b="0" dirty="0"/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rgbClr val="C0504D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27.3%</a:t>
                      </a:r>
                      <a:endParaRPr lang="en-US" sz="1600" b="0" dirty="0">
                        <a:solidFill>
                          <a:srgbClr val="C0504D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5215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Grade 6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43.5%</a:t>
                      </a:r>
                      <a:endParaRPr lang="en-US" sz="1600" b="0" dirty="0"/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rgbClr val="C0504D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30.4%</a:t>
                      </a:r>
                      <a:endParaRPr lang="en-US" sz="1600" b="0" dirty="0">
                        <a:solidFill>
                          <a:srgbClr val="C0504D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5215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Grade 7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43.4%</a:t>
                      </a:r>
                      <a:endParaRPr lang="en-US" sz="1600" b="0" dirty="0"/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rgbClr val="C0504D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21.4%</a:t>
                      </a:r>
                      <a:endParaRPr lang="en-US" sz="1600" b="0" dirty="0">
                        <a:solidFill>
                          <a:srgbClr val="C0504D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5215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Grade 8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28.2%</a:t>
                      </a:r>
                      <a:endParaRPr lang="en-US" sz="1600" b="0" dirty="0"/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rgbClr val="C0504D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0%</a:t>
                      </a:r>
                      <a:endParaRPr lang="en-US" sz="1600" b="0" dirty="0">
                        <a:solidFill>
                          <a:srgbClr val="C0504D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5215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Algebra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45.8%</a:t>
                      </a:r>
                      <a:endParaRPr lang="en-US" sz="1600" b="0" dirty="0"/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rgbClr val="C0504D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10.5%</a:t>
                      </a:r>
                      <a:endParaRPr lang="en-US" sz="1600" b="0" dirty="0">
                        <a:solidFill>
                          <a:srgbClr val="C0504D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5924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Average</a:t>
                      </a:r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44.5</a:t>
                      </a:r>
                      <a:endParaRPr lang="en-US" sz="1600" b="1" dirty="0"/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C0504D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26.6</a:t>
                      </a:r>
                      <a:endParaRPr lang="en-US" sz="1600" b="1" dirty="0">
                        <a:solidFill>
                          <a:srgbClr val="C0504D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81000" y="361824"/>
            <a:ext cx="8381260" cy="1054394"/>
          </a:xfrm>
        </p:spPr>
        <p:txBody>
          <a:bodyPr/>
          <a:lstStyle/>
          <a:p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1800" dirty="0"/>
              <a:t>Comparison of State, GBCS and NBPS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2017-2018 Spring PARCC Administrations</a:t>
            </a:r>
            <a:br>
              <a:rPr lang="en-US" sz="1800" dirty="0" smtClean="0"/>
            </a:br>
            <a:r>
              <a:rPr lang="en-US" sz="1800" dirty="0" smtClean="0">
                <a:solidFill>
                  <a:srgbClr val="FFFF00"/>
                </a:solidFill>
              </a:rPr>
              <a:t>Mathematics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>
                <a:solidFill>
                  <a:prstClr val="white"/>
                </a:solidFill>
              </a:rPr>
              <a:t>Percent meeting or exceeding Expectations </a:t>
            </a:r>
            <a:r>
              <a:rPr lang="en-US" sz="1200" dirty="0" smtClean="0">
                <a:solidFill>
                  <a:prstClr val="white"/>
                </a:solidFill>
              </a:rPr>
              <a:t>(level 4 or level 5)</a:t>
            </a:r>
            <a:br>
              <a:rPr lang="en-US" sz="1200" dirty="0" smtClean="0">
                <a:solidFill>
                  <a:prstClr val="white"/>
                </a:solidFill>
              </a:rPr>
            </a:b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3612715" y="1499974"/>
            <a:ext cx="1926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n>
                  <a:solidFill>
                    <a:schemeClr val="tx1"/>
                  </a:solidFill>
                </a:ln>
              </a:rPr>
              <a:t>Mathematics </a:t>
            </a:r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28850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A72F1-C897-1647-9CE8-BFFB1941801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623047"/>
            <a:ext cx="8530364" cy="4880488"/>
          </a:xfrm>
        </p:spPr>
        <p:txBody>
          <a:bodyPr/>
          <a:lstStyle/>
          <a:p>
            <a:pPr marL="45720" indent="0" algn="ctr">
              <a:buNone/>
            </a:pPr>
            <a:r>
              <a:rPr lang="en-US" dirty="0"/>
              <a:t>Comparison of State, GBCS and NBPS </a:t>
            </a:r>
            <a:r>
              <a:rPr lang="en-US" dirty="0" smtClean="0">
                <a:solidFill>
                  <a:srgbClr val="0000FF"/>
                </a:solidFill>
              </a:rPr>
              <a:t>Math</a:t>
            </a:r>
            <a:r>
              <a:rPr lang="en-US" dirty="0" smtClean="0"/>
              <a:t> </a:t>
            </a:r>
            <a:r>
              <a:rPr lang="en-US" dirty="0"/>
              <a:t>Scores</a:t>
            </a:r>
          </a:p>
          <a:p>
            <a:pPr marL="45720" indent="0" algn="ctr">
              <a:buNone/>
            </a:pPr>
            <a:r>
              <a:rPr lang="en-US" dirty="0"/>
              <a:t>Percent Meeting or Exceeding Expectations </a:t>
            </a:r>
          </a:p>
        </p:txBody>
      </p:sp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381000" y="361824"/>
            <a:ext cx="8381260" cy="1054394"/>
          </a:xfrm>
        </p:spPr>
        <p:txBody>
          <a:bodyPr/>
          <a:lstStyle/>
          <a:p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1800" dirty="0"/>
              <a:t>Comparison of State, GBCS and NBPS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2017-2018 Spring PARCC Administrations</a:t>
            </a:r>
            <a:br>
              <a:rPr lang="en-US" sz="1800" dirty="0" smtClean="0"/>
            </a:br>
            <a:r>
              <a:rPr lang="en-US" sz="1800" dirty="0" smtClean="0">
                <a:solidFill>
                  <a:srgbClr val="FFFF00"/>
                </a:solidFill>
              </a:rPr>
              <a:t>Mathematics</a:t>
            </a:r>
            <a:br>
              <a:rPr lang="en-US" sz="1800" dirty="0" smtClean="0">
                <a:solidFill>
                  <a:srgbClr val="FFFF00"/>
                </a:solidFill>
              </a:rPr>
            </a:br>
            <a:r>
              <a:rPr lang="en-US" sz="1800" dirty="0" smtClean="0">
                <a:solidFill>
                  <a:prstClr val="white"/>
                </a:solidFill>
              </a:rPr>
              <a:t>Percent meeting or exceeding Expectations </a:t>
            </a:r>
            <a:r>
              <a:rPr lang="en-US" sz="1200" dirty="0" smtClean="0">
                <a:solidFill>
                  <a:prstClr val="white"/>
                </a:solidFill>
              </a:rPr>
              <a:t>(level 4 or level 5)</a:t>
            </a:r>
            <a:br>
              <a:rPr lang="en-US" sz="1200" dirty="0" smtClean="0">
                <a:solidFill>
                  <a:prstClr val="white"/>
                </a:solidFill>
              </a:rPr>
            </a:br>
            <a:endParaRPr lang="en-US" sz="1800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096689172"/>
              </p:ext>
            </p:extLst>
          </p:nvPr>
        </p:nvGraphicFramePr>
        <p:xfrm>
          <a:off x="832019" y="2128972"/>
          <a:ext cx="7656550" cy="4253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3308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7006690"/>
              </p:ext>
            </p:extLst>
          </p:nvPr>
        </p:nvGraphicFramePr>
        <p:xfrm>
          <a:off x="1466982" y="1905073"/>
          <a:ext cx="5966452" cy="3661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0890"/>
                <a:gridCol w="1561854"/>
                <a:gridCol w="1561854"/>
                <a:gridCol w="1561854"/>
              </a:tblGrid>
              <a:tr h="339619"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en-US" sz="11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in Level 4 and </a:t>
                      </a:r>
                      <a:r>
                        <a:rPr lang="en-US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Level 5</a:t>
                      </a:r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5267"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Grade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68580" marR="68580" marT="34290" marB="34290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68580" marR="68580" marT="34290" marB="34290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Growth</a:t>
                      </a:r>
                      <a:r>
                        <a:rPr lang="en-US" sz="1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8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238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Grade 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/>
                        <a:t>61%</a:t>
                      </a:r>
                      <a:endParaRPr lang="en-US" sz="1800" b="0" dirty="0"/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+mj-lt"/>
                          <a:cs typeface="Times New Roman" panose="02020603050405020304" pitchFamily="18" charset="0"/>
                        </a:rPr>
                        <a:t>66%</a:t>
                      </a:r>
                      <a:endParaRPr lang="en-US" sz="1800" b="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+5</a:t>
                      </a:r>
                      <a:endParaRPr lang="en-US" dirty="0"/>
                    </a:p>
                  </a:txBody>
                  <a:tcPr marL="68580" marR="68580" marT="34290" marB="3429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8238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Grade 4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/>
                        <a:t>31.8%</a:t>
                      </a:r>
                      <a:endParaRPr lang="en-US" sz="1800" b="0" dirty="0"/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+mj-lt"/>
                          <a:cs typeface="Times New Roman" panose="02020603050405020304" pitchFamily="18" charset="0"/>
                        </a:rPr>
                        <a:t>67.4%</a:t>
                      </a:r>
                      <a:endParaRPr lang="en-US" sz="1800" b="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+35.6</a:t>
                      </a:r>
                      <a:endParaRPr lang="en-US" dirty="0"/>
                    </a:p>
                  </a:txBody>
                  <a:tcPr marL="68580" marR="68580" marT="34290" marB="3429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7933C"/>
                    </a:solidFill>
                  </a:tcPr>
                </a:tc>
              </a:tr>
              <a:tr h="38238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Grade</a:t>
                      </a:r>
                      <a:r>
                        <a:rPr lang="en-US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34.9%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/>
                        <a:t>38.6</a:t>
                      </a:r>
                      <a:r>
                        <a:rPr lang="en-US" sz="1800" b="0" dirty="0" smtClean="0">
                          <a:latin typeface="+mj-lt"/>
                          <a:cs typeface="Times New Roman" panose="02020603050405020304" pitchFamily="18" charset="0"/>
                        </a:rPr>
                        <a:t>%</a:t>
                      </a:r>
                      <a:endParaRPr lang="en-US" sz="1800" b="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+3.7</a:t>
                      </a:r>
                      <a:endParaRPr lang="en-US" dirty="0"/>
                    </a:p>
                  </a:txBody>
                  <a:tcPr marL="68580" marR="68580" marT="34290" marB="3429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7933C"/>
                    </a:solidFill>
                  </a:tcPr>
                </a:tc>
              </a:tr>
              <a:tr h="38238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Grade 6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30.4%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+mj-lt"/>
                          <a:cs typeface="Times New Roman" panose="02020603050405020304" pitchFamily="18" charset="0"/>
                        </a:rPr>
                        <a:t>39.1%</a:t>
                      </a:r>
                      <a:endParaRPr lang="en-US" sz="1800" b="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+8.7</a:t>
                      </a:r>
                      <a:endParaRPr lang="en-US" dirty="0"/>
                    </a:p>
                  </a:txBody>
                  <a:tcPr marL="68580" marR="68580" marT="34290" marB="3429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7933C"/>
                    </a:solidFill>
                  </a:tcPr>
                </a:tc>
              </a:tr>
              <a:tr h="38238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Grade 7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33.3%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+mj-lt"/>
                          <a:cs typeface="Times New Roman" panose="02020603050405020304" pitchFamily="18" charset="0"/>
                        </a:rPr>
                        <a:t>31%</a:t>
                      </a:r>
                      <a:endParaRPr lang="en-US" sz="1800" b="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-2.3</a:t>
                      </a:r>
                      <a:endParaRPr lang="en-US" dirty="0"/>
                    </a:p>
                  </a:txBody>
                  <a:tcPr marL="68580" marR="68580" marT="34290" marB="3429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8238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Grade 8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40.5%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+mj-lt"/>
                          <a:cs typeface="Times New Roman" panose="02020603050405020304" pitchFamily="18" charset="0"/>
                        </a:rPr>
                        <a:t>31.7%</a:t>
                      </a:r>
                      <a:endParaRPr lang="en-US" sz="1800" b="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-8.8</a:t>
                      </a:r>
                      <a:endParaRPr lang="en-US" dirty="0"/>
                    </a:p>
                  </a:txBody>
                  <a:tcPr marL="68580" marR="68580" marT="34290" marB="3429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823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Average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38.65%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j-lt"/>
                          <a:cs typeface="Times New Roman" panose="02020603050405020304" pitchFamily="18" charset="0"/>
                        </a:rPr>
                        <a:t>46%</a:t>
                      </a:r>
                      <a:endParaRPr lang="en-US" sz="1800" b="1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+7.35</a:t>
                      </a:r>
                      <a:endParaRPr lang="en-US" dirty="0"/>
                    </a:p>
                  </a:txBody>
                  <a:tcPr marL="68580" marR="68580" marT="34290" marB="3429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9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1800" dirty="0" smtClean="0"/>
              <a:t>GBCS Growth from 2017 to 2018 </a:t>
            </a:r>
            <a:br>
              <a:rPr lang="en-US" sz="1800" dirty="0" smtClean="0"/>
            </a:br>
            <a:r>
              <a:rPr lang="en-US" sz="1800" dirty="0" smtClean="0">
                <a:solidFill>
                  <a:srgbClr val="FFFF00"/>
                </a:solidFill>
              </a:rPr>
              <a:t>ENGLISH </a:t>
            </a:r>
            <a:r>
              <a:rPr lang="en-US" sz="1800" dirty="0">
                <a:solidFill>
                  <a:srgbClr val="FFFF00"/>
                </a:solidFill>
              </a:rPr>
              <a:t>LANGUAGE ARTS/</a:t>
            </a:r>
            <a:r>
              <a:rPr lang="en-US" sz="1800" dirty="0" smtClean="0">
                <a:solidFill>
                  <a:srgbClr val="FFFF00"/>
                </a:solidFill>
              </a:rPr>
              <a:t>LITERACY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>
                <a:solidFill>
                  <a:prstClr val="white"/>
                </a:solidFill>
              </a:rPr>
              <a:t>Percent meeting or exceeding Expectations </a:t>
            </a:r>
            <a:r>
              <a:rPr lang="en-US" sz="1200" dirty="0">
                <a:solidFill>
                  <a:prstClr val="white"/>
                </a:solidFill>
              </a:rPr>
              <a:t>(level 4 or level 5)</a:t>
            </a:r>
            <a:br>
              <a:rPr lang="en-US" sz="1200" dirty="0">
                <a:solidFill>
                  <a:prstClr val="white"/>
                </a:solidFill>
              </a:rPr>
            </a:br>
            <a:endParaRPr lang="en-US" sz="1800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A72F1-C897-1647-9CE8-BFFB1941801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42790" y="1568591"/>
            <a:ext cx="40725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n>
                  <a:solidFill>
                    <a:schemeClr val="tx1"/>
                  </a:solidFill>
                </a:ln>
              </a:rPr>
              <a:t>ENGLISH LANGUAGE ARTS/LITERACY</a:t>
            </a:r>
          </a:p>
        </p:txBody>
      </p:sp>
    </p:spTree>
    <p:extLst>
      <p:ext uri="{BB962C8B-B14F-4D97-AF65-F5344CB8AC3E}">
        <p14:creationId xmlns:p14="http://schemas.microsoft.com/office/powerpoint/2010/main" val="34619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1800" dirty="0"/>
              <a:t>GBCS Growth from 2017 to 2018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>
                <a:solidFill>
                  <a:srgbClr val="FFFF00"/>
                </a:solidFill>
              </a:rPr>
              <a:t>ENGLISH </a:t>
            </a:r>
            <a:r>
              <a:rPr lang="en-US" sz="1800" dirty="0">
                <a:solidFill>
                  <a:srgbClr val="FFFF00"/>
                </a:solidFill>
              </a:rPr>
              <a:t>LANGUAGE ARTS/</a:t>
            </a:r>
            <a:r>
              <a:rPr lang="en-US" sz="1800" dirty="0" smtClean="0">
                <a:solidFill>
                  <a:srgbClr val="FFFF00"/>
                </a:solidFill>
              </a:rPr>
              <a:t>LITERACY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>
                <a:solidFill>
                  <a:prstClr val="white"/>
                </a:solidFill>
              </a:rPr>
              <a:t>Percent meeting or exceeding Expectations </a:t>
            </a:r>
            <a:r>
              <a:rPr lang="en-US" sz="1200" dirty="0">
                <a:solidFill>
                  <a:prstClr val="white"/>
                </a:solidFill>
              </a:rPr>
              <a:t>(level 4 or level 5)</a:t>
            </a:r>
            <a:br>
              <a:rPr lang="en-US" sz="1200" dirty="0">
                <a:solidFill>
                  <a:prstClr val="white"/>
                </a:solidFill>
              </a:rPr>
            </a:br>
            <a:endParaRPr lang="en-US" sz="1800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A72F1-C897-1647-9CE8-BFFB19418015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292779322"/>
              </p:ext>
            </p:extLst>
          </p:nvPr>
        </p:nvGraphicFramePr>
        <p:xfrm>
          <a:off x="823352" y="2195058"/>
          <a:ext cx="7058934" cy="42150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475" y="1554964"/>
            <a:ext cx="8407893" cy="4407408"/>
          </a:xfrm>
        </p:spPr>
        <p:txBody>
          <a:bodyPr/>
          <a:lstStyle/>
          <a:p>
            <a:pPr marL="45720" indent="0" algn="ctr">
              <a:buNone/>
            </a:pPr>
            <a:r>
              <a:rPr lang="en-US" dirty="0"/>
              <a:t>GBCS </a:t>
            </a:r>
            <a:r>
              <a:rPr lang="en-US" dirty="0" smtClean="0"/>
              <a:t>Growth from 2017 to </a:t>
            </a:r>
            <a:r>
              <a:rPr lang="en-US" dirty="0"/>
              <a:t>2018 </a:t>
            </a:r>
            <a:br>
              <a:rPr lang="en-US" dirty="0"/>
            </a:br>
            <a:r>
              <a:rPr lang="en-US" dirty="0"/>
              <a:t>ENGLISH LANGUAGE ARTS/LITERACY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68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2864348"/>
              </p:ext>
            </p:extLst>
          </p:nvPr>
        </p:nvGraphicFramePr>
        <p:xfrm>
          <a:off x="1466982" y="1905073"/>
          <a:ext cx="5966452" cy="40439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0890"/>
                <a:gridCol w="1561854"/>
                <a:gridCol w="1561854"/>
                <a:gridCol w="1561854"/>
              </a:tblGrid>
              <a:tr h="339619"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en-US" sz="11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in Level 4 and </a:t>
                      </a:r>
                      <a:r>
                        <a:rPr lang="en-US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Level 5</a:t>
                      </a:r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5267"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Grade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68580" marR="68580" marT="34290" marB="34290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68580" marR="68580" marT="34290" marB="34290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Growth</a:t>
                      </a:r>
                      <a:r>
                        <a:rPr lang="en-US" sz="1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8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238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Grade 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53.7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+mj-lt"/>
                          <a:cs typeface="Times New Roman" panose="02020603050405020304" pitchFamily="18" charset="0"/>
                        </a:rPr>
                        <a:t>54.5</a:t>
                      </a:r>
                      <a:endParaRPr lang="en-US" sz="1600" b="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+0.8</a:t>
                      </a:r>
                      <a:endParaRPr lang="en-US" dirty="0"/>
                    </a:p>
                  </a:txBody>
                  <a:tcPr marL="68580" marR="68580" marT="34290" marB="3429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8238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Grade 4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22.7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+mj-lt"/>
                          <a:cs typeface="Times New Roman" panose="02020603050405020304" pitchFamily="18" charset="0"/>
                        </a:rPr>
                        <a:t>42</a:t>
                      </a:r>
                      <a:endParaRPr lang="en-US" sz="1600" b="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+19.3</a:t>
                      </a:r>
                      <a:endParaRPr lang="en-US" dirty="0"/>
                    </a:p>
                  </a:txBody>
                  <a:tcPr marL="68580" marR="68580" marT="34290" marB="3429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7933C"/>
                    </a:solidFill>
                  </a:tcPr>
                </a:tc>
              </a:tr>
              <a:tr h="38238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Grade</a:t>
                      </a:r>
                      <a:r>
                        <a:rPr lang="en-US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23.3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+mj-lt"/>
                          <a:cs typeface="Times New Roman" panose="02020603050405020304" pitchFamily="18" charset="0"/>
                        </a:rPr>
                        <a:t>27.3</a:t>
                      </a:r>
                      <a:endParaRPr lang="en-US" sz="1600" b="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+4</a:t>
                      </a:r>
                      <a:endParaRPr lang="en-US" dirty="0"/>
                    </a:p>
                  </a:txBody>
                  <a:tcPr marL="68580" marR="68580" marT="34290" marB="3429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7933C"/>
                    </a:solidFill>
                  </a:tcPr>
                </a:tc>
              </a:tr>
              <a:tr h="38238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Grade 6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21.7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+mj-lt"/>
                          <a:cs typeface="Times New Roman" panose="02020603050405020304" pitchFamily="18" charset="0"/>
                        </a:rPr>
                        <a:t>30.4</a:t>
                      </a:r>
                      <a:endParaRPr lang="en-US" sz="1600" b="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+8.7</a:t>
                      </a:r>
                      <a:endParaRPr lang="en-US" dirty="0"/>
                    </a:p>
                  </a:txBody>
                  <a:tcPr marL="68580" marR="68580" marT="34290" marB="3429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7933C"/>
                    </a:solidFill>
                  </a:tcPr>
                </a:tc>
              </a:tr>
              <a:tr h="38238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Grade 7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9.5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+mj-lt"/>
                          <a:cs typeface="Times New Roman" panose="02020603050405020304" pitchFamily="18" charset="0"/>
                        </a:rPr>
                        <a:t>21.4</a:t>
                      </a:r>
                      <a:endParaRPr lang="en-US" sz="1600" b="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+11.9</a:t>
                      </a:r>
                      <a:endParaRPr lang="en-US" dirty="0"/>
                    </a:p>
                  </a:txBody>
                  <a:tcPr marL="68580" marR="68580" marT="34290" marB="3429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7933C"/>
                    </a:solidFill>
                  </a:tcPr>
                </a:tc>
              </a:tr>
              <a:tr h="38238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Grade 8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4.5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+mj-lt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 b="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-4.5</a:t>
                      </a:r>
                      <a:endParaRPr lang="en-US" dirty="0"/>
                    </a:p>
                  </a:txBody>
                  <a:tcPr marL="68580" marR="68580" marT="34290" marB="3429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8238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Algebra 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+mj-lt"/>
                          <a:cs typeface="Times New Roman" panose="02020603050405020304" pitchFamily="18" charset="0"/>
                        </a:rPr>
                        <a:t>10.5</a:t>
                      </a:r>
                      <a:endParaRPr lang="en-US" sz="1600" b="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-34.5</a:t>
                      </a:r>
                      <a:endParaRPr lang="en-US" dirty="0"/>
                    </a:p>
                  </a:txBody>
                  <a:tcPr marL="68580" marR="68580" marT="34290" marB="3429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823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Average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25.7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26.5</a:t>
                      </a:r>
                      <a:endParaRPr lang="en-US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1.7</a:t>
                      </a:r>
                      <a:endParaRPr lang="en-US" dirty="0"/>
                    </a:p>
                  </a:txBody>
                  <a:tcPr marL="68580" marR="68580" marT="34290" marB="3429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9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1800" dirty="0"/>
              <a:t>GBCS Growth </a:t>
            </a:r>
            <a:r>
              <a:rPr lang="en-US" sz="1800" dirty="0" smtClean="0"/>
              <a:t>from 2017 to </a:t>
            </a:r>
            <a:r>
              <a:rPr lang="en-US" sz="1800" dirty="0"/>
              <a:t>2018 </a:t>
            </a:r>
            <a:br>
              <a:rPr lang="en-US" sz="1800" dirty="0"/>
            </a:br>
            <a:r>
              <a:rPr lang="en-US" sz="1800" dirty="0" smtClean="0">
                <a:solidFill>
                  <a:srgbClr val="FFFF00"/>
                </a:solidFill>
              </a:rPr>
              <a:t>Mathematics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>
                <a:solidFill>
                  <a:prstClr val="white"/>
                </a:solidFill>
              </a:rPr>
              <a:t>Percent </a:t>
            </a:r>
            <a:r>
              <a:rPr lang="en-US" sz="1800" dirty="0">
                <a:solidFill>
                  <a:prstClr val="white"/>
                </a:solidFill>
              </a:rPr>
              <a:t>meeting or exceeding Expectations </a:t>
            </a:r>
            <a:r>
              <a:rPr lang="en-US" sz="1200" dirty="0">
                <a:solidFill>
                  <a:prstClr val="white"/>
                </a:solidFill>
              </a:rPr>
              <a:t>(level 4 or level 5)</a:t>
            </a:r>
            <a:br>
              <a:rPr lang="en-US" sz="1200" dirty="0">
                <a:solidFill>
                  <a:prstClr val="white"/>
                </a:solidFill>
              </a:rPr>
            </a:br>
            <a:endParaRPr lang="en-US" sz="1800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A72F1-C897-1647-9CE8-BFFB1941801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01768" y="1560567"/>
            <a:ext cx="1642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n>
                  <a:solidFill>
                    <a:schemeClr val="tx1"/>
                  </a:solidFill>
                </a:ln>
              </a:rPr>
              <a:t>Mathematics</a:t>
            </a:r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1217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15454</TotalTime>
  <Words>453</Words>
  <Application>Microsoft Office PowerPoint</Application>
  <PresentationFormat>On-screen Show (4:3)</PresentationFormat>
  <Paragraphs>197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Calibri</vt:lpstr>
      <vt:lpstr>Franklin Gothic Medium</vt:lpstr>
      <vt:lpstr>Times New Roman</vt:lpstr>
      <vt:lpstr>Wingdings</vt:lpstr>
      <vt:lpstr>Wingdings 2</vt:lpstr>
      <vt:lpstr>Grid</vt:lpstr>
      <vt:lpstr>PARCC Results: Spring 2018 Administrations   GREATER BRUNSWICK CHARTER SCHOOL  11-28-18 </vt:lpstr>
      <vt:lpstr>PARCC Performance levels</vt:lpstr>
      <vt:lpstr>Comparison of State, GBCS and NBPS  2017-2018 Spring PARCC Administrations ENGLISH LANGUAGE ARTS/LITERACY Percent meeting or exceeding Expectations (level 4 or level 5) </vt:lpstr>
      <vt:lpstr> Comparison of State, GBCS and NBPS  2017-2018 Spring PARCC Administrations ENGLISH LANGUAGE ARTS/LITERACY Percent meeting or exceeding Expectations (level 4 or level 5) </vt:lpstr>
      <vt:lpstr> Comparison of State, GBCS and NBPS  2017-2018 Spring PARCC Administrations Mathematics Percent meeting or exceeding Expectations (level 4 or level 5) </vt:lpstr>
      <vt:lpstr> Comparison of State, GBCS and NBPS  2017-2018 Spring PARCC Administrations Mathematics Percent meeting or exceeding Expectations (level 4 or level 5) </vt:lpstr>
      <vt:lpstr>GBCS Growth from 2017 to 2018  ENGLISH LANGUAGE ARTS/LITERACY Percent meeting or exceeding Expectations (level 4 or level 5) </vt:lpstr>
      <vt:lpstr>GBCS Growth from 2017 to 2018  ENGLISH LANGUAGE ARTS/LITERACY Percent meeting or exceeding Expectations (level 4 or level 5) </vt:lpstr>
      <vt:lpstr>GBCS Growth from 2017 to 2018  Mathematics Percent meeting or exceeding Expectations (level 4 or level 5) </vt:lpstr>
      <vt:lpstr>GBCS Growth from 2017 to 2018  Mathematics Percent meeting or exceeding Expectations (level 4 or level 5) </vt:lpstr>
      <vt:lpstr>2018-2019 Plan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Bari Erlichson</dc:creator>
  <cp:lastModifiedBy>Kelly Sadowski</cp:lastModifiedBy>
  <cp:revision>285</cp:revision>
  <cp:lastPrinted>2018-09-05T14:55:46Z</cp:lastPrinted>
  <dcterms:created xsi:type="dcterms:W3CDTF">2015-10-11T00:51:08Z</dcterms:created>
  <dcterms:modified xsi:type="dcterms:W3CDTF">2019-07-02T11:57:28Z</dcterms:modified>
</cp:coreProperties>
</file>